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56" r:id="rId3"/>
    <p:sldId id="267" r:id="rId4"/>
    <p:sldId id="269" r:id="rId5"/>
    <p:sldId id="260" r:id="rId6"/>
    <p:sldId id="271" r:id="rId7"/>
    <p:sldId id="266" r:id="rId8"/>
    <p:sldId id="261"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2" d="100"/>
          <a:sy n="32" d="100"/>
        </p:scale>
        <p:origin x="-172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5A443BC-B324-A243-AF9D-2EB670BFF79F}" type="datetimeFigureOut">
              <a:rPr lang="en-US" smtClean="0"/>
              <a:t>17/03/2015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0B756-7EF2-1644-A6F1-CFFF9D0F0EB6}" type="slidenum">
              <a:rPr lang="en-US" smtClean="0"/>
              <a:t>‹#›</a:t>
            </a:fld>
            <a:endParaRPr lang="en-US"/>
          </a:p>
        </p:txBody>
      </p:sp>
    </p:spTree>
    <p:extLst>
      <p:ext uri="{BB962C8B-B14F-4D97-AF65-F5344CB8AC3E}">
        <p14:creationId xmlns:p14="http://schemas.microsoft.com/office/powerpoint/2010/main" val="136082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5A443BC-B324-A243-AF9D-2EB670BFF79F}" type="datetimeFigureOut">
              <a:rPr lang="en-US" smtClean="0"/>
              <a:t>17/03/2015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0B756-7EF2-1644-A6F1-CFFF9D0F0EB6}" type="slidenum">
              <a:rPr lang="en-US" smtClean="0"/>
              <a:t>‹#›</a:t>
            </a:fld>
            <a:endParaRPr lang="en-US"/>
          </a:p>
        </p:txBody>
      </p:sp>
    </p:spTree>
    <p:extLst>
      <p:ext uri="{BB962C8B-B14F-4D97-AF65-F5344CB8AC3E}">
        <p14:creationId xmlns:p14="http://schemas.microsoft.com/office/powerpoint/2010/main" val="991593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5A443BC-B324-A243-AF9D-2EB670BFF79F}" type="datetimeFigureOut">
              <a:rPr lang="en-US" smtClean="0"/>
              <a:t>17/03/2015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0B756-7EF2-1644-A6F1-CFFF9D0F0EB6}" type="slidenum">
              <a:rPr lang="en-US" smtClean="0"/>
              <a:t>‹#›</a:t>
            </a:fld>
            <a:endParaRPr lang="en-US"/>
          </a:p>
        </p:txBody>
      </p:sp>
    </p:spTree>
    <p:extLst>
      <p:ext uri="{BB962C8B-B14F-4D97-AF65-F5344CB8AC3E}">
        <p14:creationId xmlns:p14="http://schemas.microsoft.com/office/powerpoint/2010/main" val="175506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5A443BC-B324-A243-AF9D-2EB670BFF79F}" type="datetimeFigureOut">
              <a:rPr lang="en-US" smtClean="0"/>
              <a:t>17/03/2015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0B756-7EF2-1644-A6F1-CFFF9D0F0EB6}" type="slidenum">
              <a:rPr lang="en-US" smtClean="0"/>
              <a:t>‹#›</a:t>
            </a:fld>
            <a:endParaRPr lang="en-US"/>
          </a:p>
        </p:txBody>
      </p:sp>
    </p:spTree>
    <p:extLst>
      <p:ext uri="{BB962C8B-B14F-4D97-AF65-F5344CB8AC3E}">
        <p14:creationId xmlns:p14="http://schemas.microsoft.com/office/powerpoint/2010/main" val="129070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5A443BC-B324-A243-AF9D-2EB670BFF79F}" type="datetimeFigureOut">
              <a:rPr lang="en-US" smtClean="0"/>
              <a:t>17/03/2015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0B756-7EF2-1644-A6F1-CFFF9D0F0EB6}" type="slidenum">
              <a:rPr lang="en-US" smtClean="0"/>
              <a:t>‹#›</a:t>
            </a:fld>
            <a:endParaRPr lang="en-US"/>
          </a:p>
        </p:txBody>
      </p:sp>
    </p:spTree>
    <p:extLst>
      <p:ext uri="{BB962C8B-B14F-4D97-AF65-F5344CB8AC3E}">
        <p14:creationId xmlns:p14="http://schemas.microsoft.com/office/powerpoint/2010/main" val="413433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5A443BC-B324-A243-AF9D-2EB670BFF79F}" type="datetimeFigureOut">
              <a:rPr lang="en-US" smtClean="0"/>
              <a:t>17/03/2015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0B756-7EF2-1644-A6F1-CFFF9D0F0EB6}" type="slidenum">
              <a:rPr lang="en-US" smtClean="0"/>
              <a:t>‹#›</a:t>
            </a:fld>
            <a:endParaRPr lang="en-US"/>
          </a:p>
        </p:txBody>
      </p:sp>
    </p:spTree>
    <p:extLst>
      <p:ext uri="{BB962C8B-B14F-4D97-AF65-F5344CB8AC3E}">
        <p14:creationId xmlns:p14="http://schemas.microsoft.com/office/powerpoint/2010/main" val="229105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5A443BC-B324-A243-AF9D-2EB670BFF79F}" type="datetimeFigureOut">
              <a:rPr lang="en-US" smtClean="0"/>
              <a:t>17/03/2015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00B756-7EF2-1644-A6F1-CFFF9D0F0EB6}" type="slidenum">
              <a:rPr lang="en-US" smtClean="0"/>
              <a:t>‹#›</a:t>
            </a:fld>
            <a:endParaRPr lang="en-US"/>
          </a:p>
        </p:txBody>
      </p:sp>
    </p:spTree>
    <p:extLst>
      <p:ext uri="{BB962C8B-B14F-4D97-AF65-F5344CB8AC3E}">
        <p14:creationId xmlns:p14="http://schemas.microsoft.com/office/powerpoint/2010/main" val="335660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5A443BC-B324-A243-AF9D-2EB670BFF79F}" type="datetimeFigureOut">
              <a:rPr lang="en-US" smtClean="0"/>
              <a:t>17/03/2015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00B756-7EF2-1644-A6F1-CFFF9D0F0EB6}" type="slidenum">
              <a:rPr lang="en-US" smtClean="0"/>
              <a:t>‹#›</a:t>
            </a:fld>
            <a:endParaRPr lang="en-US"/>
          </a:p>
        </p:txBody>
      </p:sp>
    </p:spTree>
    <p:extLst>
      <p:ext uri="{BB962C8B-B14F-4D97-AF65-F5344CB8AC3E}">
        <p14:creationId xmlns:p14="http://schemas.microsoft.com/office/powerpoint/2010/main" val="890998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A443BC-B324-A243-AF9D-2EB670BFF79F}" type="datetimeFigureOut">
              <a:rPr lang="en-US" smtClean="0"/>
              <a:t>17/03/2015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00B756-7EF2-1644-A6F1-CFFF9D0F0EB6}" type="slidenum">
              <a:rPr lang="en-US" smtClean="0"/>
              <a:t>‹#›</a:t>
            </a:fld>
            <a:endParaRPr lang="en-US"/>
          </a:p>
        </p:txBody>
      </p:sp>
    </p:spTree>
    <p:extLst>
      <p:ext uri="{BB962C8B-B14F-4D97-AF65-F5344CB8AC3E}">
        <p14:creationId xmlns:p14="http://schemas.microsoft.com/office/powerpoint/2010/main" val="185601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5A443BC-B324-A243-AF9D-2EB670BFF79F}" type="datetimeFigureOut">
              <a:rPr lang="en-US" smtClean="0"/>
              <a:t>17/03/2015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0B756-7EF2-1644-A6F1-CFFF9D0F0EB6}" type="slidenum">
              <a:rPr lang="en-US" smtClean="0"/>
              <a:t>‹#›</a:t>
            </a:fld>
            <a:endParaRPr lang="en-US"/>
          </a:p>
        </p:txBody>
      </p:sp>
    </p:spTree>
    <p:extLst>
      <p:ext uri="{BB962C8B-B14F-4D97-AF65-F5344CB8AC3E}">
        <p14:creationId xmlns:p14="http://schemas.microsoft.com/office/powerpoint/2010/main" val="535158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5A443BC-B324-A243-AF9D-2EB670BFF79F}" type="datetimeFigureOut">
              <a:rPr lang="en-US" smtClean="0"/>
              <a:t>17/03/2015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0B756-7EF2-1644-A6F1-CFFF9D0F0EB6}" type="slidenum">
              <a:rPr lang="en-US" smtClean="0"/>
              <a:t>‹#›</a:t>
            </a:fld>
            <a:endParaRPr lang="en-US"/>
          </a:p>
        </p:txBody>
      </p:sp>
    </p:spTree>
    <p:extLst>
      <p:ext uri="{BB962C8B-B14F-4D97-AF65-F5344CB8AC3E}">
        <p14:creationId xmlns:p14="http://schemas.microsoft.com/office/powerpoint/2010/main" val="16411665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443BC-B324-A243-AF9D-2EB670BFF79F}" type="datetimeFigureOut">
              <a:rPr lang="en-US" smtClean="0"/>
              <a:t>17/03/2015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0B756-7EF2-1644-A6F1-CFFF9D0F0EB6}" type="slidenum">
              <a:rPr lang="en-US" smtClean="0"/>
              <a:t>‹#›</a:t>
            </a:fld>
            <a:endParaRPr lang="en-US"/>
          </a:p>
        </p:txBody>
      </p:sp>
    </p:spTree>
    <p:extLst>
      <p:ext uri="{BB962C8B-B14F-4D97-AF65-F5344CB8AC3E}">
        <p14:creationId xmlns:p14="http://schemas.microsoft.com/office/powerpoint/2010/main" val="3766586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3" y="0"/>
            <a:ext cx="9047493" cy="6858000"/>
          </a:xfrm>
          <a:prstGeom prst="rect">
            <a:avLst/>
          </a:prstGeom>
        </p:spPr>
      </p:pic>
    </p:spTree>
    <p:extLst>
      <p:ext uri="{BB962C8B-B14F-4D97-AF65-F5344CB8AC3E}">
        <p14:creationId xmlns:p14="http://schemas.microsoft.com/office/powerpoint/2010/main" val="334006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55" y="0"/>
            <a:ext cx="9182767" cy="7043489"/>
            <a:chOff x="-2255" y="0"/>
            <a:chExt cx="9182767" cy="7043489"/>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6413928"/>
              <a:ext cx="9144000" cy="629561"/>
            </a:xfrm>
            <a:prstGeom prst="rect">
              <a:avLst/>
            </a:prstGeom>
          </p:spPr>
        </p:pic>
        <p:sp>
          <p:nvSpPr>
            <p:cNvPr id="6" name="Rectangle 5"/>
            <p:cNvSpPr/>
            <p:nvPr/>
          </p:nvSpPr>
          <p:spPr>
            <a:xfrm>
              <a:off x="-2255" y="6156012"/>
              <a:ext cx="9182767" cy="3693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716016" y="6156012"/>
              <a:ext cx="4437027" cy="369332"/>
            </a:xfrm>
            <a:prstGeom prst="rect">
              <a:avLst/>
            </a:prstGeom>
            <a:noFill/>
          </p:spPr>
          <p:txBody>
            <a:bodyPr wrap="square" rtlCol="0">
              <a:spAutoFit/>
            </a:bodyPr>
            <a:lstStyle/>
            <a:p>
              <a:pPr algn="r"/>
              <a:r>
                <a:rPr lang="en-GB" b="1" dirty="0" smtClean="0">
                  <a:solidFill>
                    <a:schemeClr val="bg1"/>
                  </a:solidFill>
                </a:rPr>
                <a:t>GCSE Engineering @Hope Valley College</a:t>
              </a:r>
              <a:endParaRPr lang="en-GB" b="1" dirty="0">
                <a:solidFill>
                  <a:schemeClr val="bg1"/>
                </a:solidFill>
              </a:endParaRPr>
            </a:p>
          </p:txBody>
        </p:sp>
        <p:sp>
          <p:nvSpPr>
            <p:cNvPr id="8" name="Rectangle 7"/>
            <p:cNvSpPr/>
            <p:nvPr/>
          </p:nvSpPr>
          <p:spPr>
            <a:xfrm>
              <a:off x="0" y="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084168" y="107340"/>
              <a:ext cx="2952328" cy="369332"/>
            </a:xfrm>
            <a:prstGeom prst="rect">
              <a:avLst/>
            </a:prstGeom>
            <a:solidFill>
              <a:srgbClr val="FFFFFF"/>
            </a:solidFill>
          </p:spPr>
          <p:txBody>
            <a:bodyPr wrap="square" rtlCol="0">
              <a:spAutoFit/>
            </a:bodyPr>
            <a:lstStyle/>
            <a:p>
              <a:r>
                <a:rPr lang="en-US" b="1" dirty="0" smtClean="0"/>
                <a:t>Name: </a:t>
              </a:r>
              <a:endParaRPr lang="en-US" b="1" dirty="0"/>
            </a:p>
          </p:txBody>
        </p:sp>
        <p:sp>
          <p:nvSpPr>
            <p:cNvPr id="10" name="TextBox 9"/>
            <p:cNvSpPr txBox="1"/>
            <p:nvPr/>
          </p:nvSpPr>
          <p:spPr>
            <a:xfrm>
              <a:off x="179512" y="116632"/>
              <a:ext cx="5832648" cy="338554"/>
            </a:xfrm>
            <a:prstGeom prst="rect">
              <a:avLst/>
            </a:prstGeom>
            <a:noFill/>
          </p:spPr>
          <p:txBody>
            <a:bodyPr wrap="square" rtlCol="0">
              <a:spAutoFit/>
            </a:bodyPr>
            <a:lstStyle/>
            <a:p>
              <a:r>
                <a:rPr lang="en-US" sz="1600" b="1" dirty="0" smtClean="0">
                  <a:solidFill>
                    <a:srgbClr val="FFFFFF"/>
                  </a:solidFill>
                </a:rPr>
                <a:t>Applying New Technologies: Investigating Engineering Products</a:t>
              </a:r>
              <a:endParaRPr lang="en-US" sz="1600" b="1" dirty="0">
                <a:solidFill>
                  <a:srgbClr val="FFFFFF"/>
                </a:solidFill>
              </a:endParaRPr>
            </a:p>
          </p:txBody>
        </p:sp>
      </p:grpSp>
      <p:sp>
        <p:nvSpPr>
          <p:cNvPr id="2" name="TextBox 1"/>
          <p:cNvSpPr txBox="1"/>
          <p:nvPr/>
        </p:nvSpPr>
        <p:spPr>
          <a:xfrm>
            <a:off x="109888" y="640760"/>
            <a:ext cx="4298955" cy="5324534"/>
          </a:xfrm>
          <a:prstGeom prst="rect">
            <a:avLst/>
          </a:prstGeom>
          <a:noFill/>
          <a:ln>
            <a:solidFill>
              <a:schemeClr val="tx1"/>
            </a:solidFill>
          </a:ln>
        </p:spPr>
        <p:txBody>
          <a:bodyPr wrap="square" rtlCol="0">
            <a:spAutoFit/>
          </a:bodyPr>
          <a:lstStyle/>
          <a:p>
            <a:r>
              <a:rPr lang="en-GB" sz="1400" b="1" dirty="0" smtClean="0"/>
              <a:t>How is a Casio watch in manufactured:</a:t>
            </a:r>
          </a:p>
          <a:p>
            <a:endParaRPr lang="en-GB" sz="1400" b="1" dirty="0"/>
          </a:p>
          <a:p>
            <a:endParaRPr lang="en-GB" sz="1400" b="1" dirty="0" smtClean="0"/>
          </a:p>
          <a:p>
            <a:endParaRPr lang="en-GB" sz="1400" b="1" dirty="0"/>
          </a:p>
          <a:p>
            <a:endParaRPr lang="en-GB" sz="1400" b="1" dirty="0" smtClean="0"/>
          </a:p>
          <a:p>
            <a:endParaRPr lang="en-GB" sz="1400" b="1" dirty="0"/>
          </a:p>
          <a:p>
            <a:endParaRPr lang="en-GB" sz="1400" b="1" dirty="0" smtClean="0"/>
          </a:p>
          <a:p>
            <a:endParaRPr lang="en-GB" sz="1400" b="1" dirty="0"/>
          </a:p>
          <a:p>
            <a:endParaRPr lang="en-GB" sz="1400" b="1" dirty="0" smtClean="0"/>
          </a:p>
          <a:p>
            <a:endParaRPr lang="en-GB" sz="1400" b="1" dirty="0"/>
          </a:p>
          <a:p>
            <a:endParaRPr lang="en-GB" sz="1400" b="1" dirty="0" smtClean="0"/>
          </a:p>
          <a:p>
            <a:endParaRPr lang="en-GB" sz="1400" b="1" dirty="0"/>
          </a:p>
          <a:p>
            <a:endParaRPr lang="en-GB" sz="1400" b="1" dirty="0" smtClean="0"/>
          </a:p>
          <a:p>
            <a:endParaRPr lang="en-GB" sz="1400" b="1" dirty="0" smtClean="0"/>
          </a:p>
          <a:p>
            <a:endParaRPr lang="en-GB" sz="1200" b="1" dirty="0" smtClean="0"/>
          </a:p>
          <a:p>
            <a:endParaRPr lang="en-GB" sz="1200" b="1" dirty="0"/>
          </a:p>
          <a:p>
            <a:endParaRPr lang="en-GB" sz="1200" b="1" dirty="0" smtClean="0"/>
          </a:p>
          <a:p>
            <a:r>
              <a:rPr lang="en-GB" sz="1200" b="1" dirty="0" smtClean="0"/>
              <a:t> </a:t>
            </a:r>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a:p>
        </p:txBody>
      </p:sp>
      <p:sp>
        <p:nvSpPr>
          <p:cNvPr id="19" name="TextBox 18"/>
          <p:cNvSpPr txBox="1"/>
          <p:nvPr/>
        </p:nvSpPr>
        <p:spPr>
          <a:xfrm>
            <a:off x="4655742" y="3749304"/>
            <a:ext cx="4298955" cy="2215991"/>
          </a:xfrm>
          <a:prstGeom prst="rect">
            <a:avLst/>
          </a:prstGeom>
          <a:noFill/>
          <a:ln>
            <a:solidFill>
              <a:schemeClr val="tx1"/>
            </a:solidFill>
          </a:ln>
        </p:spPr>
        <p:txBody>
          <a:bodyPr wrap="square" rtlCol="0">
            <a:spAutoFit/>
          </a:bodyPr>
          <a:lstStyle/>
          <a:p>
            <a:r>
              <a:rPr lang="en-GB" sz="1400" b="1" dirty="0"/>
              <a:t>Materials used in the manufacture of </a:t>
            </a:r>
            <a:r>
              <a:rPr lang="en-GB" sz="1400" b="1" dirty="0" smtClean="0"/>
              <a:t>a Casio watch:</a:t>
            </a:r>
            <a:endParaRPr lang="en-GB" sz="1400" b="1" dirty="0" smtClean="0"/>
          </a:p>
          <a:p>
            <a:endParaRPr lang="en-GB" sz="1400" b="1" dirty="0"/>
          </a:p>
          <a:p>
            <a:endParaRPr lang="en-GB" sz="1400" b="1" dirty="0" smtClean="0"/>
          </a:p>
          <a:p>
            <a:endParaRPr lang="en-GB" sz="1400" b="1" dirty="0"/>
          </a:p>
          <a:p>
            <a:endParaRPr lang="en-GB" sz="1400" b="1" dirty="0" smtClean="0"/>
          </a:p>
          <a:p>
            <a:endParaRPr lang="en-GB" sz="1400" b="1" dirty="0"/>
          </a:p>
          <a:p>
            <a:endParaRPr lang="en-GB" sz="1400" b="1" dirty="0" smtClean="0"/>
          </a:p>
          <a:p>
            <a:endParaRPr lang="en-GB" sz="1400" b="1" dirty="0" smtClean="0"/>
          </a:p>
          <a:p>
            <a:endParaRPr lang="en-GB" sz="1400" b="1" dirty="0" smtClean="0"/>
          </a:p>
          <a:p>
            <a:endParaRPr lang="en-GB" sz="1200" b="1" dirty="0" smtClean="0"/>
          </a:p>
        </p:txBody>
      </p:sp>
      <p:pic>
        <p:nvPicPr>
          <p:cNvPr id="11" name="Picture 10" descr="casio yellow wat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742" y="640760"/>
            <a:ext cx="4330572" cy="3038998"/>
          </a:xfrm>
          <a:prstGeom prst="rect">
            <a:avLst/>
          </a:prstGeom>
          <a:ln>
            <a:solidFill>
              <a:srgbClr val="000000"/>
            </a:solidFill>
          </a:ln>
        </p:spPr>
      </p:pic>
      <p:pic>
        <p:nvPicPr>
          <p:cNvPr id="3" name="Picture 2" descr="Classic_Mustard_Yellow_Watch_from_Casio_face_500_478_514_76.jpg"/>
          <p:cNvPicPr>
            <a:picLocks noChangeAspect="1"/>
          </p:cNvPicPr>
          <p:nvPr/>
        </p:nvPicPr>
        <p:blipFill>
          <a:blip r:embed="rId4">
            <a:extLst>
              <a:ext uri="{BEBA8EAE-BF5A-486C-A8C5-ECC9F3942E4B}">
                <a14:imgProps xmlns:a14="http://schemas.microsoft.com/office/drawing/2010/main">
                  <a14:imgLayer r:embed="rId5">
                    <a14:imgEffect>
                      <a14:backgroundRemoval t="0" b="100000" l="9833" r="89749"/>
                    </a14:imgEffect>
                  </a14:imgLayer>
                </a14:imgProps>
              </a:ext>
              <a:ext uri="{28A0092B-C50C-407E-A947-70E740481C1C}">
                <a14:useLocalDpi xmlns:a14="http://schemas.microsoft.com/office/drawing/2010/main" val="0"/>
              </a:ext>
            </a:extLst>
          </a:blip>
          <a:stretch>
            <a:fillRect/>
          </a:stretch>
        </p:blipFill>
        <p:spPr>
          <a:xfrm>
            <a:off x="4236952" y="1342395"/>
            <a:ext cx="1177944" cy="1266659"/>
          </a:xfrm>
          <a:prstGeom prst="rect">
            <a:avLst/>
          </a:prstGeom>
        </p:spPr>
      </p:pic>
    </p:spTree>
    <p:extLst>
      <p:ext uri="{BB962C8B-B14F-4D97-AF65-F5344CB8AC3E}">
        <p14:creationId xmlns:p14="http://schemas.microsoft.com/office/powerpoint/2010/main" val="40115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6413928"/>
            <a:ext cx="9144000" cy="629561"/>
          </a:xfrm>
          <a:prstGeom prst="rect">
            <a:avLst/>
          </a:prstGeom>
        </p:spPr>
      </p:pic>
      <p:sp>
        <p:nvSpPr>
          <p:cNvPr id="3" name="Rectangle 2"/>
          <p:cNvSpPr/>
          <p:nvPr/>
        </p:nvSpPr>
        <p:spPr>
          <a:xfrm>
            <a:off x="-2255" y="6156012"/>
            <a:ext cx="9182767" cy="3693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716016" y="6156012"/>
            <a:ext cx="4437027" cy="369332"/>
          </a:xfrm>
          <a:prstGeom prst="rect">
            <a:avLst/>
          </a:prstGeom>
          <a:noFill/>
        </p:spPr>
        <p:txBody>
          <a:bodyPr wrap="square" rtlCol="0">
            <a:spAutoFit/>
          </a:bodyPr>
          <a:lstStyle/>
          <a:p>
            <a:pPr algn="r"/>
            <a:r>
              <a:rPr lang="en-GB" b="1" dirty="0" smtClean="0">
                <a:solidFill>
                  <a:schemeClr val="bg1"/>
                </a:solidFill>
              </a:rPr>
              <a:t>GCSE Engineering @Hope Valley College</a:t>
            </a:r>
            <a:endParaRPr lang="en-GB" b="1" dirty="0">
              <a:solidFill>
                <a:schemeClr val="bg1"/>
              </a:solidFill>
            </a:endParaRPr>
          </a:p>
        </p:txBody>
      </p:sp>
      <p:sp>
        <p:nvSpPr>
          <p:cNvPr id="5" name="Rectangle 4"/>
          <p:cNvSpPr/>
          <p:nvPr/>
        </p:nvSpPr>
        <p:spPr>
          <a:xfrm>
            <a:off x="0" y="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084168" y="107340"/>
            <a:ext cx="2952328" cy="369332"/>
          </a:xfrm>
          <a:prstGeom prst="rect">
            <a:avLst/>
          </a:prstGeom>
          <a:solidFill>
            <a:srgbClr val="FFFFFF"/>
          </a:solidFill>
        </p:spPr>
        <p:txBody>
          <a:bodyPr wrap="square" rtlCol="0">
            <a:spAutoFit/>
          </a:bodyPr>
          <a:lstStyle/>
          <a:p>
            <a:r>
              <a:rPr lang="en-US" b="1" dirty="0" smtClean="0"/>
              <a:t>Name: </a:t>
            </a:r>
            <a:endParaRPr lang="en-US" b="1" dirty="0"/>
          </a:p>
        </p:txBody>
      </p:sp>
      <p:sp>
        <p:nvSpPr>
          <p:cNvPr id="7" name="TextBox 6"/>
          <p:cNvSpPr txBox="1"/>
          <p:nvPr/>
        </p:nvSpPr>
        <p:spPr>
          <a:xfrm>
            <a:off x="179512" y="116632"/>
            <a:ext cx="5832648" cy="338554"/>
          </a:xfrm>
          <a:prstGeom prst="rect">
            <a:avLst/>
          </a:prstGeom>
          <a:noFill/>
        </p:spPr>
        <p:txBody>
          <a:bodyPr wrap="square" rtlCol="0">
            <a:spAutoFit/>
          </a:bodyPr>
          <a:lstStyle/>
          <a:p>
            <a:r>
              <a:rPr lang="en-US" sz="1600" b="1" dirty="0" smtClean="0">
                <a:solidFill>
                  <a:srgbClr val="FFFFFF"/>
                </a:solidFill>
              </a:rPr>
              <a:t>Applying New Technologies: Investigating Engineering Products</a:t>
            </a:r>
            <a:endParaRPr lang="en-US" sz="1600" b="1" dirty="0">
              <a:solidFill>
                <a:srgbClr val="FFFFFF"/>
              </a:solidFill>
            </a:endParaRPr>
          </a:p>
        </p:txBody>
      </p:sp>
      <p:sp>
        <p:nvSpPr>
          <p:cNvPr id="8" name="TextBox 7"/>
          <p:cNvSpPr txBox="1"/>
          <p:nvPr/>
        </p:nvSpPr>
        <p:spPr>
          <a:xfrm>
            <a:off x="147763" y="559588"/>
            <a:ext cx="8424842" cy="369332"/>
          </a:xfrm>
          <a:prstGeom prst="rect">
            <a:avLst/>
          </a:prstGeom>
          <a:noFill/>
        </p:spPr>
        <p:txBody>
          <a:bodyPr wrap="square" rtlCol="0">
            <a:spAutoFit/>
          </a:bodyPr>
          <a:lstStyle/>
          <a:p>
            <a:r>
              <a:rPr lang="en-GB" dirty="0" smtClean="0"/>
              <a:t>Casio Watch Product redesig</a:t>
            </a:r>
            <a:r>
              <a:rPr lang="en-GB" dirty="0" smtClean="0"/>
              <a:t>n to </a:t>
            </a:r>
            <a:r>
              <a:rPr lang="en-GB" dirty="0" smtClean="0"/>
              <a:t>improve </a:t>
            </a:r>
            <a:r>
              <a:rPr lang="en-GB" dirty="0" smtClean="0"/>
              <a:t>product life cycle  </a:t>
            </a:r>
            <a:endParaRPr lang="en-GB" dirty="0"/>
          </a:p>
        </p:txBody>
      </p:sp>
      <p:sp>
        <p:nvSpPr>
          <p:cNvPr id="9" name="TextBox 8"/>
          <p:cNvSpPr txBox="1"/>
          <p:nvPr/>
        </p:nvSpPr>
        <p:spPr>
          <a:xfrm>
            <a:off x="147763" y="1025666"/>
            <a:ext cx="2962058" cy="4924424"/>
          </a:xfrm>
          <a:prstGeom prst="rect">
            <a:avLst/>
          </a:prstGeom>
          <a:noFill/>
          <a:ln>
            <a:solidFill>
              <a:schemeClr val="tx1"/>
            </a:solidFill>
          </a:ln>
        </p:spPr>
        <p:txBody>
          <a:bodyPr wrap="square" rtlCol="0">
            <a:spAutoFit/>
          </a:bodyPr>
          <a:lstStyle/>
          <a:p>
            <a:r>
              <a:rPr lang="en-GB" sz="1400" b="1" dirty="0" smtClean="0"/>
              <a:t>Redesigned: Designed to improve product life </a:t>
            </a:r>
            <a:r>
              <a:rPr lang="en-GB" sz="1400" b="1" dirty="0" smtClean="0"/>
              <a:t>cycle</a:t>
            </a:r>
          </a:p>
          <a:p>
            <a:endParaRPr lang="en-GB" sz="1400" b="1" dirty="0"/>
          </a:p>
          <a:p>
            <a:endParaRPr lang="en-GB" sz="1400" b="1" dirty="0" smtClean="0"/>
          </a:p>
          <a:p>
            <a:endParaRPr lang="en-GB" sz="1400" b="1" dirty="0"/>
          </a:p>
          <a:p>
            <a:endParaRPr lang="en-GB" sz="1400" b="1" dirty="0" smtClean="0"/>
          </a:p>
          <a:p>
            <a:endParaRPr lang="en-GB" sz="1400" b="1" dirty="0"/>
          </a:p>
          <a:p>
            <a:endParaRPr lang="en-GB" sz="1400" b="1" dirty="0" smtClean="0"/>
          </a:p>
          <a:p>
            <a:endParaRPr lang="en-GB" sz="1400" b="1" dirty="0"/>
          </a:p>
          <a:p>
            <a:endParaRPr lang="en-GB" sz="1400" b="1" dirty="0" smtClean="0"/>
          </a:p>
          <a:p>
            <a:r>
              <a:rPr lang="en-GB" sz="1400" b="1" dirty="0" smtClean="0"/>
              <a:t> </a:t>
            </a:r>
          </a:p>
          <a:p>
            <a:endParaRPr lang="en-GB" sz="1400" b="1" dirty="0"/>
          </a:p>
          <a:p>
            <a:endParaRPr lang="en-GB" sz="1400" b="1" dirty="0" smtClean="0"/>
          </a:p>
          <a:p>
            <a:endParaRPr lang="en-GB" sz="1400" b="1" dirty="0"/>
          </a:p>
          <a:p>
            <a:endParaRPr lang="en-GB" sz="1400" b="1" dirty="0" smtClean="0"/>
          </a:p>
          <a:p>
            <a:endParaRPr lang="en-GB" sz="1400" b="1" dirty="0"/>
          </a:p>
          <a:p>
            <a:endParaRPr lang="en-GB" sz="1400" b="1" dirty="0" smtClean="0"/>
          </a:p>
          <a:p>
            <a:endParaRPr lang="en-GB" sz="1400" b="1" dirty="0"/>
          </a:p>
          <a:p>
            <a:endParaRPr lang="en-GB" sz="1400" b="1" dirty="0" smtClean="0"/>
          </a:p>
          <a:p>
            <a:endParaRPr lang="en-GB" sz="1200" b="1" dirty="0" smtClean="0"/>
          </a:p>
          <a:p>
            <a:endParaRPr lang="en-GB" sz="1200" b="1" dirty="0"/>
          </a:p>
          <a:p>
            <a:endParaRPr lang="en-GB" sz="1200" b="1" dirty="0" smtClean="0"/>
          </a:p>
          <a:p>
            <a:endParaRPr lang="en-GB" sz="1200" b="1" dirty="0" smtClean="0"/>
          </a:p>
        </p:txBody>
      </p:sp>
    </p:spTree>
    <p:extLst>
      <p:ext uri="{BB962C8B-B14F-4D97-AF65-F5344CB8AC3E}">
        <p14:creationId xmlns:p14="http://schemas.microsoft.com/office/powerpoint/2010/main" val="3014860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sio yellow wat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084902" y="824561"/>
            <a:ext cx="4637409" cy="3254322"/>
          </a:xfrm>
          <a:prstGeom prst="rect">
            <a:avLst/>
          </a:prstGeom>
          <a:ln>
            <a:noFill/>
          </a:ln>
        </p:spPr>
      </p:pic>
      <p:sp>
        <p:nvSpPr>
          <p:cNvPr id="3" name="Rectangle 2"/>
          <p:cNvSpPr/>
          <p:nvPr/>
        </p:nvSpPr>
        <p:spPr>
          <a:xfrm>
            <a:off x="211693" y="816834"/>
            <a:ext cx="5405990" cy="830997"/>
          </a:xfrm>
          <a:prstGeom prst="rect">
            <a:avLst/>
          </a:prstGeom>
        </p:spPr>
        <p:txBody>
          <a:bodyPr wrap="square">
            <a:spAutoFit/>
          </a:bodyPr>
          <a:lstStyle/>
          <a:p>
            <a:pPr algn="just"/>
            <a:r>
              <a:rPr lang="en-US" sz="1200" b="1" dirty="0" smtClean="0"/>
              <a:t>Watch Strap and seals: </a:t>
            </a:r>
            <a:r>
              <a:rPr lang="en-US" sz="1200" dirty="0" smtClean="0"/>
              <a:t>polyurethane resin (a type of thermoplastic) which is strong, durable, flexible and chemically resistant. It is manufactured by casting resin in CNC machined </a:t>
            </a:r>
            <a:r>
              <a:rPr lang="en-US" sz="1200" dirty="0" err="1" smtClean="0"/>
              <a:t>moulds</a:t>
            </a:r>
            <a:r>
              <a:rPr lang="en-US" sz="1200" dirty="0" smtClean="0"/>
              <a:t>, the mixture of the resin and casting is all computer controlled to ensure accuracy and repeat quality </a:t>
            </a:r>
            <a:endParaRPr lang="en-US" sz="1200" dirty="0"/>
          </a:p>
        </p:txBody>
      </p:sp>
      <p:sp>
        <p:nvSpPr>
          <p:cNvPr id="4" name="Rectangle 3"/>
          <p:cNvSpPr/>
          <p:nvPr/>
        </p:nvSpPr>
        <p:spPr>
          <a:xfrm>
            <a:off x="211693" y="1579135"/>
            <a:ext cx="5405990" cy="1384995"/>
          </a:xfrm>
          <a:prstGeom prst="rect">
            <a:avLst/>
          </a:prstGeom>
        </p:spPr>
        <p:txBody>
          <a:bodyPr wrap="square">
            <a:spAutoFit/>
          </a:bodyPr>
          <a:lstStyle/>
          <a:p>
            <a:pPr algn="just"/>
            <a:r>
              <a:rPr lang="en-US" sz="1200" b="1" dirty="0" smtClean="0"/>
              <a:t>Watch face frame parts: </a:t>
            </a:r>
            <a:r>
              <a:rPr lang="en-US" sz="1200" dirty="0" smtClean="0"/>
              <a:t>Made from High impact polystyrene and manufacture by injection </a:t>
            </a:r>
            <a:r>
              <a:rPr lang="en-US" sz="1200" dirty="0" err="1" smtClean="0"/>
              <a:t>moulding</a:t>
            </a:r>
            <a:r>
              <a:rPr lang="en-US" sz="1200" dirty="0" smtClean="0"/>
              <a:t>. This is a very expensive manufacturing process and only is cost effective is thousands are manufactured. This is ideal for a Casio watch. The </a:t>
            </a:r>
            <a:r>
              <a:rPr lang="en-US" sz="1200" dirty="0" err="1" smtClean="0"/>
              <a:t>moulds</a:t>
            </a:r>
            <a:r>
              <a:rPr lang="en-US" sz="1200" dirty="0" smtClean="0"/>
              <a:t> are CNC milled and routed out of Steel and the injection </a:t>
            </a:r>
            <a:r>
              <a:rPr lang="en-US" sz="1200" dirty="0" err="1" smtClean="0"/>
              <a:t>moulding</a:t>
            </a:r>
            <a:r>
              <a:rPr lang="en-US" sz="1200" dirty="0" smtClean="0"/>
              <a:t> process injects molten plastic into the </a:t>
            </a:r>
            <a:r>
              <a:rPr lang="en-US" sz="1200" dirty="0" err="1" smtClean="0"/>
              <a:t>mould</a:t>
            </a:r>
            <a:r>
              <a:rPr lang="en-US" sz="1200" dirty="0" smtClean="0"/>
              <a:t>. This is a very accurate process and the parts manufactured need no finishing after manufacture. High impact polystyrene is a strong and durable materials that is easy to </a:t>
            </a:r>
            <a:r>
              <a:rPr lang="en-US" sz="1200" dirty="0" err="1" smtClean="0"/>
              <a:t>mould</a:t>
            </a:r>
            <a:r>
              <a:rPr lang="en-US" sz="1200" dirty="0" smtClean="0"/>
              <a:t> into complex shapes.    </a:t>
            </a:r>
            <a:endParaRPr lang="en-US" sz="1200" dirty="0"/>
          </a:p>
        </p:txBody>
      </p:sp>
      <p:sp>
        <p:nvSpPr>
          <p:cNvPr id="5" name="Rectangle 4"/>
          <p:cNvSpPr/>
          <p:nvPr/>
        </p:nvSpPr>
        <p:spPr>
          <a:xfrm>
            <a:off x="211693" y="2964130"/>
            <a:ext cx="5405990" cy="1015663"/>
          </a:xfrm>
          <a:prstGeom prst="rect">
            <a:avLst/>
          </a:prstGeom>
        </p:spPr>
        <p:txBody>
          <a:bodyPr wrap="square">
            <a:spAutoFit/>
          </a:bodyPr>
          <a:lstStyle/>
          <a:p>
            <a:pPr algn="just"/>
            <a:r>
              <a:rPr lang="en-US" sz="1200" b="1" dirty="0" smtClean="0"/>
              <a:t>Watch PCB: </a:t>
            </a:r>
            <a:r>
              <a:rPr lang="en-US" sz="1200" dirty="0" smtClean="0"/>
              <a:t>The PCB is made from rigid laminate consisting of a woven glass epoxy base clad with copper. The circuit design in photo transferred on to the copper side via UV light and then is etched in Ferric Chloride to remove all but the circuit tracks and component pads. The circuit is the then CNC milled to size and a CNC machine will surface mount solder the components onto the circuit board. </a:t>
            </a:r>
            <a:endParaRPr lang="en-US" sz="1200" dirty="0"/>
          </a:p>
        </p:txBody>
      </p:sp>
      <p:sp>
        <p:nvSpPr>
          <p:cNvPr id="7" name="Rectangle 6"/>
          <p:cNvSpPr/>
          <p:nvPr/>
        </p:nvSpPr>
        <p:spPr>
          <a:xfrm>
            <a:off x="211693" y="3979793"/>
            <a:ext cx="5405990" cy="1015663"/>
          </a:xfrm>
          <a:prstGeom prst="rect">
            <a:avLst/>
          </a:prstGeom>
        </p:spPr>
        <p:txBody>
          <a:bodyPr wrap="square">
            <a:spAutoFit/>
          </a:bodyPr>
          <a:lstStyle/>
          <a:p>
            <a:r>
              <a:rPr lang="en-US" sz="1200" b="1" dirty="0" smtClean="0"/>
              <a:t>Screws, connectors and strap pivots: </a:t>
            </a:r>
            <a:r>
              <a:rPr lang="en-US" sz="1200" dirty="0" smtClean="0"/>
              <a:t> </a:t>
            </a:r>
            <a:r>
              <a:rPr lang="en-US" sz="1200" dirty="0"/>
              <a:t>B</a:t>
            </a:r>
            <a:r>
              <a:rPr lang="en-US" sz="1200" dirty="0" smtClean="0"/>
              <a:t>lanks </a:t>
            </a:r>
            <a:r>
              <a:rPr lang="en-US" sz="1200" dirty="0"/>
              <a:t>of strong ductile metals like </a:t>
            </a:r>
            <a:r>
              <a:rPr lang="en-US" sz="1200" dirty="0" smtClean="0"/>
              <a:t>steel </a:t>
            </a:r>
            <a:r>
              <a:rPr lang="en-US" sz="1200" dirty="0"/>
              <a:t>are rolled between threaded </a:t>
            </a:r>
            <a:r>
              <a:rPr lang="en-US" sz="1200" dirty="0" smtClean="0"/>
              <a:t>dies. </a:t>
            </a:r>
            <a:r>
              <a:rPr lang="en-US" sz="1200" dirty="0"/>
              <a:t>L</a:t>
            </a:r>
            <a:r>
              <a:rPr lang="en-US" sz="1200" dirty="0" smtClean="0"/>
              <a:t>arge </a:t>
            </a:r>
            <a:r>
              <a:rPr lang="en-US" sz="1200" dirty="0"/>
              <a:t>threads are hot rolled followed by finishing and smaller threads are straight cold rolled to desired </a:t>
            </a:r>
            <a:r>
              <a:rPr lang="en-US" sz="1200" dirty="0" smtClean="0"/>
              <a:t>finish. Cold </a:t>
            </a:r>
            <a:r>
              <a:rPr lang="en-US" sz="1200" dirty="0"/>
              <a:t>rolling attributes more strength and toughness to the threaded </a:t>
            </a:r>
            <a:r>
              <a:rPr lang="en-US" sz="1200" dirty="0" smtClean="0"/>
              <a:t>parts. This production method is </a:t>
            </a:r>
            <a:r>
              <a:rPr lang="en-US" sz="1200" dirty="0"/>
              <a:t>widely used for mass production of fasteners like bolts, screws etc</a:t>
            </a:r>
            <a:r>
              <a:rPr lang="en-US" sz="1200" dirty="0" smtClean="0"/>
              <a:t>.</a:t>
            </a:r>
          </a:p>
        </p:txBody>
      </p:sp>
      <p:sp>
        <p:nvSpPr>
          <p:cNvPr id="10" name="Rectangle 9"/>
          <p:cNvSpPr/>
          <p:nvPr/>
        </p:nvSpPr>
        <p:spPr>
          <a:xfrm>
            <a:off x="211693" y="5004432"/>
            <a:ext cx="5405990" cy="1384995"/>
          </a:xfrm>
          <a:prstGeom prst="rect">
            <a:avLst/>
          </a:prstGeom>
        </p:spPr>
        <p:txBody>
          <a:bodyPr wrap="square">
            <a:spAutoFit/>
          </a:bodyPr>
          <a:lstStyle/>
          <a:p>
            <a:pPr algn="just"/>
            <a:r>
              <a:rPr lang="en-US" sz="1200" b="1" dirty="0" smtClean="0"/>
              <a:t>Back of the Watch: Made for stainless steel and is press formed  </a:t>
            </a:r>
            <a:r>
              <a:rPr lang="en-US" sz="1200" dirty="0"/>
              <a:t>In press forming, a pair of tools called a “die” is mounted inside a press and then a material (such as metal) is placed inside the die. The press then applies high pressure (3000 tons of force or higher on large presses) and the material is formed to match the shape of the die. In other words, press forming is a forming technology where a pressing force is applied to a material to deform it (by bending, stretching, etc.) to match the size and shape of the die, and the material then maintains that shape </a:t>
            </a:r>
            <a:r>
              <a:rPr lang="en-US" sz="1200" dirty="0" smtClean="0"/>
              <a:t>forever. </a:t>
            </a:r>
            <a:endParaRPr lang="en-US" sz="1200" dirty="0"/>
          </a:p>
        </p:txBody>
      </p:sp>
      <p:sp>
        <p:nvSpPr>
          <p:cNvPr id="12" name="TextBox 11"/>
          <p:cNvSpPr txBox="1"/>
          <p:nvPr/>
        </p:nvSpPr>
        <p:spPr>
          <a:xfrm>
            <a:off x="211693" y="133017"/>
            <a:ext cx="5405990" cy="646331"/>
          </a:xfrm>
          <a:prstGeom prst="rect">
            <a:avLst/>
          </a:prstGeom>
          <a:noFill/>
        </p:spPr>
        <p:txBody>
          <a:bodyPr wrap="square" rtlCol="0">
            <a:spAutoFit/>
          </a:bodyPr>
          <a:lstStyle/>
          <a:p>
            <a:r>
              <a:rPr lang="en-US" b="1" dirty="0" smtClean="0"/>
              <a:t>How a Casio Watch is manufacture and materials is it made from: </a:t>
            </a:r>
            <a:endParaRPr lang="en-US" b="1" dirty="0"/>
          </a:p>
        </p:txBody>
      </p:sp>
      <p:sp>
        <p:nvSpPr>
          <p:cNvPr id="13" name="TextBox 12"/>
          <p:cNvSpPr txBox="1"/>
          <p:nvPr/>
        </p:nvSpPr>
        <p:spPr>
          <a:xfrm>
            <a:off x="5776445" y="4908820"/>
            <a:ext cx="3254323" cy="1384995"/>
          </a:xfrm>
          <a:prstGeom prst="rect">
            <a:avLst/>
          </a:prstGeom>
          <a:noFill/>
        </p:spPr>
        <p:txBody>
          <a:bodyPr wrap="square" rtlCol="0">
            <a:spAutoFit/>
          </a:bodyPr>
          <a:lstStyle/>
          <a:p>
            <a:r>
              <a:rPr lang="en-US" sz="1400" b="1" u="sng" dirty="0" smtClean="0"/>
              <a:t>Design for disassembly ideas:</a:t>
            </a:r>
          </a:p>
          <a:p>
            <a:pPr marL="285750" indent="-285750">
              <a:buFont typeface="Arial"/>
              <a:buChar char="•"/>
            </a:pPr>
            <a:r>
              <a:rPr lang="en-US" sz="1400" dirty="0" smtClean="0"/>
              <a:t>Not surface mount soldering </a:t>
            </a:r>
          </a:p>
          <a:p>
            <a:pPr marL="285750" indent="-285750">
              <a:buFont typeface="Arial"/>
              <a:buChar char="•"/>
            </a:pPr>
            <a:r>
              <a:rPr lang="en-US" sz="1400" dirty="0" smtClean="0"/>
              <a:t>One </a:t>
            </a:r>
            <a:r>
              <a:rPr lang="en-US" sz="1400" dirty="0" err="1" smtClean="0"/>
              <a:t>moulded</a:t>
            </a:r>
            <a:r>
              <a:rPr lang="en-US" sz="1400" dirty="0" smtClean="0"/>
              <a:t> part for strap and case</a:t>
            </a:r>
          </a:p>
          <a:p>
            <a:pPr marL="285750" indent="-285750">
              <a:buFont typeface="Arial"/>
              <a:buChar char="•"/>
            </a:pPr>
            <a:r>
              <a:rPr lang="en-US" sz="1400" dirty="0" smtClean="0"/>
              <a:t>No clue used</a:t>
            </a:r>
          </a:p>
          <a:p>
            <a:pPr marL="285750" indent="-285750">
              <a:buFont typeface="Arial"/>
              <a:buChar char="•"/>
            </a:pPr>
            <a:r>
              <a:rPr lang="en-US" sz="1400" dirty="0" smtClean="0"/>
              <a:t>One type for screw fixing used</a:t>
            </a:r>
          </a:p>
          <a:p>
            <a:pPr marL="285750" indent="-285750">
              <a:buFont typeface="Arial"/>
              <a:buChar char="•"/>
            </a:pPr>
            <a:r>
              <a:rPr lang="en-US" sz="1400" dirty="0" smtClean="0"/>
              <a:t>Click fittings used  </a:t>
            </a:r>
            <a:endParaRPr lang="en-US" sz="1400" dirty="0"/>
          </a:p>
        </p:txBody>
      </p:sp>
    </p:spTree>
    <p:extLst>
      <p:ext uri="{BB962C8B-B14F-4D97-AF65-F5344CB8AC3E}">
        <p14:creationId xmlns:p14="http://schemas.microsoft.com/office/powerpoint/2010/main" val="1256746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55" y="0"/>
            <a:ext cx="9182767" cy="7043489"/>
            <a:chOff x="-2255" y="0"/>
            <a:chExt cx="9182767" cy="7043489"/>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6413928"/>
              <a:ext cx="9144000" cy="629561"/>
            </a:xfrm>
            <a:prstGeom prst="rect">
              <a:avLst/>
            </a:prstGeom>
          </p:spPr>
        </p:pic>
        <p:sp>
          <p:nvSpPr>
            <p:cNvPr id="4" name="Rectangle 3"/>
            <p:cNvSpPr/>
            <p:nvPr/>
          </p:nvSpPr>
          <p:spPr>
            <a:xfrm>
              <a:off x="-2255" y="6156012"/>
              <a:ext cx="9182767" cy="3693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16016" y="6156012"/>
              <a:ext cx="4437027" cy="369332"/>
            </a:xfrm>
            <a:prstGeom prst="rect">
              <a:avLst/>
            </a:prstGeom>
            <a:noFill/>
          </p:spPr>
          <p:txBody>
            <a:bodyPr wrap="square" rtlCol="0">
              <a:spAutoFit/>
            </a:bodyPr>
            <a:lstStyle/>
            <a:p>
              <a:pPr algn="r"/>
              <a:r>
                <a:rPr lang="en-GB" b="1" dirty="0" smtClean="0">
                  <a:solidFill>
                    <a:schemeClr val="bg1"/>
                  </a:solidFill>
                </a:rPr>
                <a:t>GCSE Engineering @Hope Valley College</a:t>
              </a:r>
              <a:endParaRPr lang="en-GB" b="1" dirty="0">
                <a:solidFill>
                  <a:schemeClr val="bg1"/>
                </a:solidFill>
              </a:endParaRPr>
            </a:p>
          </p:txBody>
        </p:sp>
        <p:sp>
          <p:nvSpPr>
            <p:cNvPr id="6" name="Rectangle 5"/>
            <p:cNvSpPr/>
            <p:nvPr/>
          </p:nvSpPr>
          <p:spPr>
            <a:xfrm>
              <a:off x="0" y="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084168" y="107340"/>
              <a:ext cx="2952328" cy="369332"/>
            </a:xfrm>
            <a:prstGeom prst="rect">
              <a:avLst/>
            </a:prstGeom>
            <a:solidFill>
              <a:srgbClr val="FFFFFF"/>
            </a:solidFill>
          </p:spPr>
          <p:txBody>
            <a:bodyPr wrap="square" rtlCol="0">
              <a:spAutoFit/>
            </a:bodyPr>
            <a:lstStyle/>
            <a:p>
              <a:r>
                <a:rPr lang="en-US" b="1" dirty="0" smtClean="0"/>
                <a:t>Name: </a:t>
              </a:r>
              <a:endParaRPr lang="en-US" b="1" dirty="0"/>
            </a:p>
          </p:txBody>
        </p:sp>
        <p:sp>
          <p:nvSpPr>
            <p:cNvPr id="8" name="TextBox 7"/>
            <p:cNvSpPr txBox="1"/>
            <p:nvPr/>
          </p:nvSpPr>
          <p:spPr>
            <a:xfrm>
              <a:off x="179512" y="116632"/>
              <a:ext cx="5832648" cy="338554"/>
            </a:xfrm>
            <a:prstGeom prst="rect">
              <a:avLst/>
            </a:prstGeom>
            <a:noFill/>
          </p:spPr>
          <p:txBody>
            <a:bodyPr wrap="square" rtlCol="0">
              <a:spAutoFit/>
            </a:bodyPr>
            <a:lstStyle/>
            <a:p>
              <a:r>
                <a:rPr lang="en-US" sz="1600" b="1" dirty="0" smtClean="0">
                  <a:solidFill>
                    <a:srgbClr val="FFFFFF"/>
                  </a:solidFill>
                </a:rPr>
                <a:t>Applying New Technologies: Investigating Engineering Products</a:t>
              </a:r>
              <a:endParaRPr lang="en-US" sz="1600" b="1" dirty="0">
                <a:solidFill>
                  <a:srgbClr val="FFFFFF"/>
                </a:solidFill>
              </a:endParaRPr>
            </a:p>
          </p:txBody>
        </p:sp>
      </p:grpSp>
      <p:sp>
        <p:nvSpPr>
          <p:cNvPr id="9" name="TextBox 8"/>
          <p:cNvSpPr txBox="1"/>
          <p:nvPr/>
        </p:nvSpPr>
        <p:spPr>
          <a:xfrm>
            <a:off x="166447" y="640760"/>
            <a:ext cx="4298955" cy="5324534"/>
          </a:xfrm>
          <a:prstGeom prst="rect">
            <a:avLst/>
          </a:prstGeom>
          <a:noFill/>
          <a:ln>
            <a:solidFill>
              <a:schemeClr val="tx1"/>
            </a:solidFill>
          </a:ln>
        </p:spPr>
        <p:txBody>
          <a:bodyPr wrap="square" rtlCol="0">
            <a:spAutoFit/>
          </a:bodyPr>
          <a:lstStyle/>
          <a:p>
            <a:r>
              <a:rPr lang="en-GB" sz="1400" b="1" dirty="0" smtClean="0"/>
              <a:t>How an iPhone is manufactured</a:t>
            </a:r>
            <a:r>
              <a:rPr lang="en-GB" sz="1400" b="1" dirty="0" smtClean="0"/>
              <a:t>:</a:t>
            </a:r>
          </a:p>
          <a:p>
            <a:endParaRPr lang="en-GB" sz="1400" b="1" dirty="0"/>
          </a:p>
          <a:p>
            <a:endParaRPr lang="en-GB" sz="1400" b="1" dirty="0" smtClean="0"/>
          </a:p>
          <a:p>
            <a:endParaRPr lang="en-GB" sz="1400" b="1" dirty="0"/>
          </a:p>
          <a:p>
            <a:endParaRPr lang="en-GB" sz="1400" b="1" dirty="0" smtClean="0"/>
          </a:p>
          <a:p>
            <a:endParaRPr lang="en-GB" sz="1400" b="1" dirty="0" smtClean="0"/>
          </a:p>
          <a:p>
            <a:endParaRPr lang="en-GB" sz="1400" b="1" dirty="0"/>
          </a:p>
          <a:p>
            <a:endParaRPr lang="en-GB" sz="1400" b="1" dirty="0" smtClean="0"/>
          </a:p>
          <a:p>
            <a:endParaRPr lang="en-GB" sz="1400" b="1" dirty="0"/>
          </a:p>
          <a:p>
            <a:endParaRPr lang="en-GB" sz="1400" b="1" dirty="0" smtClean="0"/>
          </a:p>
          <a:p>
            <a:endParaRPr lang="en-GB" sz="1400" b="1" dirty="0"/>
          </a:p>
          <a:p>
            <a:endParaRPr lang="en-GB" sz="1400" b="1" dirty="0" smtClean="0"/>
          </a:p>
          <a:p>
            <a:endParaRPr lang="en-GB" sz="1400" b="1" dirty="0"/>
          </a:p>
          <a:p>
            <a:endParaRPr lang="en-GB" sz="1400" b="1" dirty="0" smtClean="0"/>
          </a:p>
          <a:p>
            <a:endParaRPr lang="en-GB" sz="1200" b="1" dirty="0" smtClean="0"/>
          </a:p>
          <a:p>
            <a:endParaRPr lang="en-GB" sz="1200" b="1" dirty="0"/>
          </a:p>
          <a:p>
            <a:endParaRPr lang="en-GB" sz="1200" b="1" dirty="0" smtClean="0"/>
          </a:p>
          <a:p>
            <a:r>
              <a:rPr lang="en-GB" sz="1200" b="1" dirty="0" smtClean="0"/>
              <a:t> </a:t>
            </a:r>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smtClean="0"/>
          </a:p>
          <a:p>
            <a:endParaRPr lang="en-GB" sz="1200" b="1" dirty="0"/>
          </a:p>
          <a:p>
            <a:endParaRPr lang="en-GB" sz="1200" b="1"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46899">
            <a:off x="6103123" y="778813"/>
            <a:ext cx="3014055" cy="2811219"/>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716016" y="945110"/>
            <a:ext cx="1890238" cy="2644922"/>
          </a:xfrm>
          <a:prstGeom prst="rect">
            <a:avLst/>
          </a:prstGeom>
        </p:spPr>
      </p:pic>
      <p:sp>
        <p:nvSpPr>
          <p:cNvPr id="10" name="TextBox 9"/>
          <p:cNvSpPr txBox="1"/>
          <p:nvPr/>
        </p:nvSpPr>
        <p:spPr>
          <a:xfrm>
            <a:off x="4618317" y="3777405"/>
            <a:ext cx="4298955" cy="2215991"/>
          </a:xfrm>
          <a:prstGeom prst="rect">
            <a:avLst/>
          </a:prstGeom>
          <a:noFill/>
          <a:ln>
            <a:solidFill>
              <a:schemeClr val="tx1"/>
            </a:solidFill>
          </a:ln>
        </p:spPr>
        <p:txBody>
          <a:bodyPr wrap="square" rtlCol="0">
            <a:spAutoFit/>
          </a:bodyPr>
          <a:lstStyle/>
          <a:p>
            <a:r>
              <a:rPr lang="en-GB" sz="1400" b="1" dirty="0" smtClean="0"/>
              <a:t>Materials used in the manufacture of an iPhone </a:t>
            </a:r>
            <a:r>
              <a:rPr lang="en-GB" sz="1400" b="1" dirty="0" smtClean="0"/>
              <a:t>:</a:t>
            </a:r>
          </a:p>
          <a:p>
            <a:endParaRPr lang="en-GB" sz="1400" b="1" dirty="0"/>
          </a:p>
          <a:p>
            <a:endParaRPr lang="en-GB" sz="1400" b="1" dirty="0" smtClean="0"/>
          </a:p>
          <a:p>
            <a:endParaRPr lang="en-GB" sz="1400" b="1" dirty="0"/>
          </a:p>
          <a:p>
            <a:endParaRPr lang="en-GB" sz="1400" b="1" dirty="0" smtClean="0"/>
          </a:p>
          <a:p>
            <a:endParaRPr lang="en-GB" sz="1400" b="1" dirty="0" smtClean="0"/>
          </a:p>
          <a:p>
            <a:endParaRPr lang="en-GB" sz="1400" b="1" dirty="0"/>
          </a:p>
          <a:p>
            <a:endParaRPr lang="en-GB" sz="1400" b="1" dirty="0" smtClean="0"/>
          </a:p>
          <a:p>
            <a:endParaRPr lang="en-GB" sz="1400" b="1" dirty="0" smtClean="0"/>
          </a:p>
          <a:p>
            <a:endParaRPr lang="en-GB" sz="1200" b="1" dirty="0" smtClean="0"/>
          </a:p>
        </p:txBody>
      </p:sp>
    </p:spTree>
    <p:extLst>
      <p:ext uri="{BB962C8B-B14F-4D97-AF65-F5344CB8AC3E}">
        <p14:creationId xmlns:p14="http://schemas.microsoft.com/office/powerpoint/2010/main" val="2826582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6413928"/>
            <a:ext cx="9144000" cy="629561"/>
          </a:xfrm>
          <a:prstGeom prst="rect">
            <a:avLst/>
          </a:prstGeom>
        </p:spPr>
      </p:pic>
      <p:sp>
        <p:nvSpPr>
          <p:cNvPr id="3" name="Rectangle 2"/>
          <p:cNvSpPr/>
          <p:nvPr/>
        </p:nvSpPr>
        <p:spPr>
          <a:xfrm>
            <a:off x="-2255" y="6156012"/>
            <a:ext cx="9182767" cy="36933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716016" y="6156012"/>
            <a:ext cx="4437027" cy="369332"/>
          </a:xfrm>
          <a:prstGeom prst="rect">
            <a:avLst/>
          </a:prstGeom>
          <a:noFill/>
        </p:spPr>
        <p:txBody>
          <a:bodyPr wrap="square" rtlCol="0">
            <a:spAutoFit/>
          </a:bodyPr>
          <a:lstStyle/>
          <a:p>
            <a:pPr algn="r"/>
            <a:r>
              <a:rPr lang="en-GB" b="1" dirty="0" smtClean="0">
                <a:solidFill>
                  <a:schemeClr val="bg1"/>
                </a:solidFill>
              </a:rPr>
              <a:t>GCSE Engineering @Hope Valley College</a:t>
            </a:r>
            <a:endParaRPr lang="en-GB" b="1" dirty="0">
              <a:solidFill>
                <a:schemeClr val="bg1"/>
              </a:solidFill>
            </a:endParaRPr>
          </a:p>
        </p:txBody>
      </p:sp>
      <p:sp>
        <p:nvSpPr>
          <p:cNvPr id="5" name="Rectangle 4"/>
          <p:cNvSpPr/>
          <p:nvPr/>
        </p:nvSpPr>
        <p:spPr>
          <a:xfrm>
            <a:off x="0" y="0"/>
            <a:ext cx="9144000" cy="5486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084168" y="107340"/>
            <a:ext cx="2952328" cy="369332"/>
          </a:xfrm>
          <a:prstGeom prst="rect">
            <a:avLst/>
          </a:prstGeom>
          <a:solidFill>
            <a:srgbClr val="FFFFFF"/>
          </a:solidFill>
        </p:spPr>
        <p:txBody>
          <a:bodyPr wrap="square" rtlCol="0">
            <a:spAutoFit/>
          </a:bodyPr>
          <a:lstStyle/>
          <a:p>
            <a:r>
              <a:rPr lang="en-US" b="1" dirty="0" smtClean="0"/>
              <a:t>Name: </a:t>
            </a:r>
            <a:endParaRPr lang="en-US" b="1" dirty="0"/>
          </a:p>
        </p:txBody>
      </p:sp>
      <p:sp>
        <p:nvSpPr>
          <p:cNvPr id="7" name="TextBox 6"/>
          <p:cNvSpPr txBox="1"/>
          <p:nvPr/>
        </p:nvSpPr>
        <p:spPr>
          <a:xfrm>
            <a:off x="179512" y="116632"/>
            <a:ext cx="5832648" cy="338554"/>
          </a:xfrm>
          <a:prstGeom prst="rect">
            <a:avLst/>
          </a:prstGeom>
          <a:noFill/>
        </p:spPr>
        <p:txBody>
          <a:bodyPr wrap="square" rtlCol="0">
            <a:spAutoFit/>
          </a:bodyPr>
          <a:lstStyle/>
          <a:p>
            <a:r>
              <a:rPr lang="en-US" sz="1600" b="1" dirty="0" smtClean="0">
                <a:solidFill>
                  <a:srgbClr val="FFFFFF"/>
                </a:solidFill>
              </a:rPr>
              <a:t>Applying New Technologies: Investigating Engineering Products</a:t>
            </a:r>
            <a:endParaRPr lang="en-US" sz="1600" b="1" dirty="0">
              <a:solidFill>
                <a:srgbClr val="FFFFFF"/>
              </a:solidFill>
            </a:endParaRPr>
          </a:p>
        </p:txBody>
      </p:sp>
      <p:sp>
        <p:nvSpPr>
          <p:cNvPr id="8" name="TextBox 7"/>
          <p:cNvSpPr txBox="1"/>
          <p:nvPr/>
        </p:nvSpPr>
        <p:spPr>
          <a:xfrm>
            <a:off x="147763" y="559588"/>
            <a:ext cx="8424842" cy="369332"/>
          </a:xfrm>
          <a:prstGeom prst="rect">
            <a:avLst/>
          </a:prstGeom>
          <a:noFill/>
        </p:spPr>
        <p:txBody>
          <a:bodyPr wrap="square" rtlCol="0">
            <a:spAutoFit/>
          </a:bodyPr>
          <a:lstStyle/>
          <a:p>
            <a:r>
              <a:rPr lang="en-GB" dirty="0" smtClean="0"/>
              <a:t>iPhone </a:t>
            </a:r>
            <a:r>
              <a:rPr lang="en-GB" dirty="0" smtClean="0"/>
              <a:t>Product redesign to improve </a:t>
            </a:r>
            <a:r>
              <a:rPr lang="en-GB" dirty="0" smtClean="0"/>
              <a:t>product life cycle  </a:t>
            </a:r>
            <a:endParaRPr lang="en-GB" dirty="0"/>
          </a:p>
        </p:txBody>
      </p:sp>
      <p:sp>
        <p:nvSpPr>
          <p:cNvPr id="9" name="TextBox 8"/>
          <p:cNvSpPr txBox="1"/>
          <p:nvPr/>
        </p:nvSpPr>
        <p:spPr>
          <a:xfrm>
            <a:off x="147763" y="928920"/>
            <a:ext cx="2697715" cy="4862869"/>
          </a:xfrm>
          <a:prstGeom prst="rect">
            <a:avLst/>
          </a:prstGeom>
          <a:noFill/>
          <a:ln>
            <a:solidFill>
              <a:schemeClr val="tx1"/>
            </a:solidFill>
          </a:ln>
        </p:spPr>
        <p:txBody>
          <a:bodyPr wrap="square" rtlCol="0">
            <a:spAutoFit/>
          </a:bodyPr>
          <a:lstStyle/>
          <a:p>
            <a:r>
              <a:rPr lang="en-GB" sz="1400" b="1" dirty="0" smtClean="0"/>
              <a:t>Redesigned: Designed to improve product life cycle</a:t>
            </a:r>
          </a:p>
          <a:p>
            <a:r>
              <a:rPr lang="en-GB" sz="1400" b="1" dirty="0" smtClean="0"/>
              <a:t> </a:t>
            </a:r>
          </a:p>
          <a:p>
            <a:endParaRPr lang="en-GB" sz="1400" b="1" dirty="0"/>
          </a:p>
          <a:p>
            <a:endParaRPr lang="en-GB" sz="1400" b="1" dirty="0" smtClean="0"/>
          </a:p>
          <a:p>
            <a:endParaRPr lang="en-GB" sz="1400" b="1" dirty="0"/>
          </a:p>
          <a:p>
            <a:endParaRPr lang="en-GB" sz="1400" b="1" dirty="0" smtClean="0"/>
          </a:p>
          <a:p>
            <a:endParaRPr lang="en-GB" sz="1400" b="1" dirty="0"/>
          </a:p>
          <a:p>
            <a:endParaRPr lang="en-GB" sz="1400" b="1" dirty="0" smtClean="0"/>
          </a:p>
          <a:p>
            <a:endParaRPr lang="en-GB" sz="1400" b="1" dirty="0"/>
          </a:p>
          <a:p>
            <a:endParaRPr lang="en-GB" sz="1400" b="1" dirty="0" smtClean="0"/>
          </a:p>
          <a:p>
            <a:endParaRPr lang="en-GB" sz="1400" b="1" dirty="0"/>
          </a:p>
          <a:p>
            <a:endParaRPr lang="en-GB" sz="1400" b="1" dirty="0" smtClean="0"/>
          </a:p>
          <a:p>
            <a:endParaRPr lang="en-GB" sz="1400" b="1" dirty="0"/>
          </a:p>
          <a:p>
            <a:endParaRPr lang="en-GB" sz="1400" b="1" dirty="0" smtClean="0"/>
          </a:p>
          <a:p>
            <a:endParaRPr lang="en-GB" sz="1400" b="1" dirty="0"/>
          </a:p>
          <a:p>
            <a:endParaRPr lang="en-GB" sz="1400" b="1" dirty="0" smtClean="0"/>
          </a:p>
          <a:p>
            <a:endParaRPr lang="en-GB" sz="1200" b="1" dirty="0" smtClean="0"/>
          </a:p>
          <a:p>
            <a:endParaRPr lang="en-GB" sz="1200" b="1" dirty="0" smtClean="0"/>
          </a:p>
          <a:p>
            <a:endParaRPr lang="en-GB" sz="1200" b="1" dirty="0" smtClean="0"/>
          </a:p>
          <a:p>
            <a:endParaRPr lang="en-GB" sz="1200" b="1" dirty="0"/>
          </a:p>
          <a:p>
            <a:endParaRPr lang="en-GB" sz="1200" b="1" dirty="0"/>
          </a:p>
          <a:p>
            <a:endParaRPr lang="en-GB" sz="1200" b="1" dirty="0" smtClean="0"/>
          </a:p>
        </p:txBody>
      </p:sp>
    </p:spTree>
    <p:extLst>
      <p:ext uri="{BB962C8B-B14F-4D97-AF65-F5344CB8AC3E}">
        <p14:creationId xmlns:p14="http://schemas.microsoft.com/office/powerpoint/2010/main" val="2375497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46899">
            <a:off x="4692539" y="244607"/>
            <a:ext cx="4094517" cy="3818969"/>
          </a:xfrm>
          <a:prstGeom prst="rect">
            <a:avLst/>
          </a:prstGeom>
        </p:spPr>
      </p:pic>
      <p:sp>
        <p:nvSpPr>
          <p:cNvPr id="5" name="Rectangle 4"/>
          <p:cNvSpPr/>
          <p:nvPr/>
        </p:nvSpPr>
        <p:spPr>
          <a:xfrm>
            <a:off x="211693" y="779348"/>
            <a:ext cx="4376959" cy="2308324"/>
          </a:xfrm>
          <a:prstGeom prst="rect">
            <a:avLst/>
          </a:prstGeom>
        </p:spPr>
        <p:txBody>
          <a:bodyPr wrap="square">
            <a:spAutoFit/>
          </a:bodyPr>
          <a:lstStyle/>
          <a:p>
            <a:pPr algn="just"/>
            <a:r>
              <a:rPr lang="en-US" sz="1200" b="1" dirty="0" smtClean="0"/>
              <a:t>iPhone Screen: </a:t>
            </a:r>
            <a:r>
              <a:rPr lang="en-US" sz="1200" dirty="0" smtClean="0"/>
              <a:t>Sapphire glass is extreme hard and tough materials. The </a:t>
            </a:r>
            <a:r>
              <a:rPr lang="en-US" sz="1200" dirty="0"/>
              <a:t>process starts inside these furnaces, where extreme heat and pressure turn aluminum oxide into the sapphire crystal. The temperature is churned up to nearly 4,000 degrees Fahrenheit, enabling the materials to melt together. The melted material is then put through a series of cooling cycles over a period of roughly two weeks, during which time the sapphire </a:t>
            </a:r>
            <a:r>
              <a:rPr lang="en-US" sz="1200" dirty="0" smtClean="0"/>
              <a:t>crystallizes. What </a:t>
            </a:r>
            <a:r>
              <a:rPr lang="en-US" sz="1200" dirty="0"/>
              <a:t>you're left with is a cylindrical piece of sapphire, called a sapphire </a:t>
            </a:r>
            <a:r>
              <a:rPr lang="en-US" sz="1200" dirty="0" smtClean="0"/>
              <a:t>boule</a:t>
            </a:r>
            <a:r>
              <a:rPr lang="en-US" sz="1200" dirty="0"/>
              <a:t>. </a:t>
            </a:r>
            <a:r>
              <a:rPr lang="en-US" sz="1200" dirty="0" smtClean="0"/>
              <a:t>The sapphire </a:t>
            </a:r>
            <a:r>
              <a:rPr lang="en-US" sz="1200" dirty="0"/>
              <a:t>must be separated into paper-thin sheets that can be used for smartphone </a:t>
            </a:r>
            <a:r>
              <a:rPr lang="en-US" sz="1200" dirty="0" smtClean="0"/>
              <a:t>screens and this process </a:t>
            </a:r>
            <a:r>
              <a:rPr lang="en-US" sz="1200" dirty="0"/>
              <a:t>is called proton induced exfoliation (PIE</a:t>
            </a:r>
            <a:r>
              <a:rPr lang="en-US" sz="1200" dirty="0" smtClean="0"/>
              <a:t>) where the sapphire separates into very thin sheet.</a:t>
            </a:r>
            <a:endParaRPr lang="en-US" sz="1200" dirty="0"/>
          </a:p>
        </p:txBody>
      </p:sp>
      <p:sp>
        <p:nvSpPr>
          <p:cNvPr id="10" name="TextBox 9"/>
          <p:cNvSpPr txBox="1"/>
          <p:nvPr/>
        </p:nvSpPr>
        <p:spPr>
          <a:xfrm>
            <a:off x="211693" y="133017"/>
            <a:ext cx="4376959" cy="646331"/>
          </a:xfrm>
          <a:prstGeom prst="rect">
            <a:avLst/>
          </a:prstGeom>
          <a:noFill/>
        </p:spPr>
        <p:txBody>
          <a:bodyPr wrap="square" rtlCol="0">
            <a:spAutoFit/>
          </a:bodyPr>
          <a:lstStyle/>
          <a:p>
            <a:r>
              <a:rPr lang="en-US" b="1" dirty="0" smtClean="0"/>
              <a:t>How a iPhone is manufacture and materials is it made from: </a:t>
            </a:r>
            <a:endParaRPr lang="en-US" b="1" dirty="0"/>
          </a:p>
        </p:txBody>
      </p:sp>
      <p:sp>
        <p:nvSpPr>
          <p:cNvPr id="11" name="TextBox 10"/>
          <p:cNvSpPr txBox="1"/>
          <p:nvPr/>
        </p:nvSpPr>
        <p:spPr>
          <a:xfrm>
            <a:off x="4836121" y="4205860"/>
            <a:ext cx="4054143" cy="2031325"/>
          </a:xfrm>
          <a:prstGeom prst="rect">
            <a:avLst/>
          </a:prstGeom>
          <a:noFill/>
        </p:spPr>
        <p:txBody>
          <a:bodyPr wrap="square" rtlCol="0">
            <a:spAutoFit/>
          </a:bodyPr>
          <a:lstStyle/>
          <a:p>
            <a:r>
              <a:rPr lang="en-US" sz="1400" b="1" u="sng" dirty="0" smtClean="0"/>
              <a:t>Design for disassembly ideas:</a:t>
            </a:r>
          </a:p>
          <a:p>
            <a:pPr marL="285750" indent="-285750">
              <a:buFont typeface="Arial"/>
              <a:buChar char="•"/>
            </a:pPr>
            <a:r>
              <a:rPr lang="en-US" sz="1400" dirty="0" smtClean="0"/>
              <a:t>Not surface mount soldering </a:t>
            </a:r>
          </a:p>
          <a:p>
            <a:pPr marL="285750" indent="-285750">
              <a:buFont typeface="Arial"/>
              <a:buChar char="•"/>
            </a:pPr>
            <a:r>
              <a:rPr lang="en-US" sz="1400" dirty="0" smtClean="0"/>
              <a:t>Easy to maintain – Not hard to open and change parts. </a:t>
            </a:r>
          </a:p>
          <a:p>
            <a:pPr marL="285750" indent="-285750">
              <a:buFont typeface="Arial"/>
              <a:buChar char="•"/>
            </a:pPr>
            <a:r>
              <a:rPr lang="en-US" sz="1400" dirty="0" smtClean="0"/>
              <a:t>No glue used</a:t>
            </a:r>
          </a:p>
          <a:p>
            <a:pPr marL="285750" indent="-285750">
              <a:buFont typeface="Arial"/>
              <a:buChar char="•"/>
            </a:pPr>
            <a:r>
              <a:rPr lang="en-US" sz="1400" dirty="0" smtClean="0"/>
              <a:t>One type for screw fixing used</a:t>
            </a:r>
          </a:p>
          <a:p>
            <a:pPr marL="285750" indent="-285750">
              <a:buFont typeface="Arial"/>
              <a:buChar char="•"/>
            </a:pPr>
            <a:r>
              <a:rPr lang="en-US" sz="1400" dirty="0" smtClean="0"/>
              <a:t>Click fittings used  </a:t>
            </a:r>
          </a:p>
          <a:p>
            <a:pPr marL="285750" indent="-285750">
              <a:buFont typeface="Arial"/>
              <a:buChar char="•"/>
            </a:pPr>
            <a:endParaRPr lang="en-US" sz="1400" dirty="0" smtClean="0"/>
          </a:p>
          <a:p>
            <a:r>
              <a:rPr lang="en-US" sz="1400" dirty="0" smtClean="0"/>
              <a:t>See design for disassembly phone example</a:t>
            </a:r>
            <a:endParaRPr lang="en-US" sz="1400" dirty="0"/>
          </a:p>
        </p:txBody>
      </p:sp>
      <p:sp>
        <p:nvSpPr>
          <p:cNvPr id="13" name="Rectangle 12"/>
          <p:cNvSpPr/>
          <p:nvPr/>
        </p:nvSpPr>
        <p:spPr>
          <a:xfrm>
            <a:off x="211693" y="3081509"/>
            <a:ext cx="4376959" cy="1200329"/>
          </a:xfrm>
          <a:prstGeom prst="rect">
            <a:avLst/>
          </a:prstGeom>
        </p:spPr>
        <p:txBody>
          <a:bodyPr wrap="square">
            <a:spAutoFit/>
          </a:bodyPr>
          <a:lstStyle/>
          <a:p>
            <a:pPr algn="just"/>
            <a:r>
              <a:rPr lang="en-US" sz="1200" b="1" dirty="0" smtClean="0"/>
              <a:t>PCB: </a:t>
            </a:r>
            <a:r>
              <a:rPr lang="en-US" sz="1200" dirty="0" smtClean="0"/>
              <a:t>The PCB is made from rigid laminate consisting of a woven glass epoxy base clad with copper. The circuit design in photo transferred on to the copper side via UV light and then is etched in Ferric Chloride to remove all but the circuit tracks and component pads. The circuit is the then CNC milled to size and a CNC machine will surface mount solder the components onto the circuit board. </a:t>
            </a:r>
            <a:endParaRPr lang="en-US" sz="1200" dirty="0"/>
          </a:p>
        </p:txBody>
      </p:sp>
      <p:sp>
        <p:nvSpPr>
          <p:cNvPr id="14" name="Rectangle 13"/>
          <p:cNvSpPr/>
          <p:nvPr/>
        </p:nvSpPr>
        <p:spPr>
          <a:xfrm>
            <a:off x="211693" y="4288001"/>
            <a:ext cx="4376959" cy="646331"/>
          </a:xfrm>
          <a:prstGeom prst="rect">
            <a:avLst/>
          </a:prstGeom>
        </p:spPr>
        <p:txBody>
          <a:bodyPr wrap="square">
            <a:spAutoFit/>
          </a:bodyPr>
          <a:lstStyle/>
          <a:p>
            <a:pPr algn="just"/>
            <a:r>
              <a:rPr lang="en-US" sz="1200" b="1" dirty="0" smtClean="0"/>
              <a:t>iPhone body: </a:t>
            </a:r>
            <a:r>
              <a:rPr lang="en-US" sz="1200" dirty="0" smtClean="0"/>
              <a:t>The iPhone case is made from aluminum and is machine on a CNC router to shape. The CNC router is used to ensure the casing is extremely accurate.</a:t>
            </a:r>
          </a:p>
        </p:txBody>
      </p:sp>
      <p:sp>
        <p:nvSpPr>
          <p:cNvPr id="15" name="Rectangle 14"/>
          <p:cNvSpPr/>
          <p:nvPr/>
        </p:nvSpPr>
        <p:spPr>
          <a:xfrm>
            <a:off x="211693" y="4934332"/>
            <a:ext cx="4376959" cy="1384995"/>
          </a:xfrm>
          <a:prstGeom prst="rect">
            <a:avLst/>
          </a:prstGeom>
        </p:spPr>
        <p:txBody>
          <a:bodyPr wrap="square">
            <a:spAutoFit/>
          </a:bodyPr>
          <a:lstStyle/>
          <a:p>
            <a:pPr algn="just"/>
            <a:r>
              <a:rPr lang="en-US" sz="1200" b="1" dirty="0" smtClean="0"/>
              <a:t>Plastic surrounds: </a:t>
            </a:r>
            <a:r>
              <a:rPr lang="en-US" sz="1200" dirty="0" smtClean="0"/>
              <a:t>These are made from urea-formaldehyde as the are more resistant to heat, so when the iPhone gets warm they don’t change shape. </a:t>
            </a:r>
            <a:r>
              <a:rPr lang="en-US" sz="1200" dirty="0"/>
              <a:t>The </a:t>
            </a:r>
            <a:r>
              <a:rPr lang="en-US" sz="1200" dirty="0" err="1"/>
              <a:t>moulds</a:t>
            </a:r>
            <a:r>
              <a:rPr lang="en-US" sz="1200" dirty="0"/>
              <a:t> are CNC milled and routed out of Steel and the injection </a:t>
            </a:r>
            <a:r>
              <a:rPr lang="en-US" sz="1200" dirty="0" err="1"/>
              <a:t>moulding</a:t>
            </a:r>
            <a:r>
              <a:rPr lang="en-US" sz="1200" dirty="0"/>
              <a:t> process injects molten plastic into the </a:t>
            </a:r>
            <a:r>
              <a:rPr lang="en-US" sz="1200" dirty="0" err="1"/>
              <a:t>mould</a:t>
            </a:r>
            <a:r>
              <a:rPr lang="en-US" sz="1200" dirty="0"/>
              <a:t>. This is a very accurate process and the parts manufactured need no finishing after manufacture.</a:t>
            </a:r>
            <a:endParaRPr lang="en-US" sz="1200" dirty="0" smtClean="0"/>
          </a:p>
          <a:p>
            <a:pPr algn="just"/>
            <a:endParaRPr lang="en-US" sz="1200" dirty="0"/>
          </a:p>
        </p:txBody>
      </p:sp>
    </p:spTree>
    <p:extLst>
      <p:ext uri="{BB962C8B-B14F-4D97-AF65-F5344CB8AC3E}">
        <p14:creationId xmlns:p14="http://schemas.microsoft.com/office/powerpoint/2010/main" val="212974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5713"/>
            <a:ext cx="9144000" cy="6485192"/>
          </a:xfrm>
          <a:prstGeom prst="rect">
            <a:avLst/>
          </a:prstGeom>
        </p:spPr>
      </p:pic>
    </p:spTree>
    <p:extLst>
      <p:ext uri="{BB962C8B-B14F-4D97-AF65-F5344CB8AC3E}">
        <p14:creationId xmlns:p14="http://schemas.microsoft.com/office/powerpoint/2010/main" val="361090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4478"/>
            <a:ext cx="9154152" cy="6478334"/>
          </a:xfrm>
          <a:prstGeom prst="rect">
            <a:avLst/>
          </a:prstGeom>
        </p:spPr>
      </p:pic>
    </p:spTree>
    <p:extLst>
      <p:ext uri="{BB962C8B-B14F-4D97-AF65-F5344CB8AC3E}">
        <p14:creationId xmlns:p14="http://schemas.microsoft.com/office/powerpoint/2010/main" val="2654125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435</TotalTime>
  <Words>948</Words>
  <Application>Microsoft Macintosh PowerPoint</Application>
  <PresentationFormat>On-screen Show (4:3)</PresentationFormat>
  <Paragraphs>143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Smith</dc:creator>
  <cp:lastModifiedBy>Jim Smith</cp:lastModifiedBy>
  <cp:revision>25</cp:revision>
  <dcterms:created xsi:type="dcterms:W3CDTF">2015-03-02T07:04:31Z</dcterms:created>
  <dcterms:modified xsi:type="dcterms:W3CDTF">2015-03-17T11:06:33Z</dcterms:modified>
</cp:coreProperties>
</file>